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5"/>
  </p:notesMasterIdLst>
  <p:sldIdLst>
    <p:sldId id="277" r:id="rId2"/>
    <p:sldId id="256" r:id="rId3"/>
    <p:sldId id="257" r:id="rId4"/>
    <p:sldId id="258" r:id="rId5"/>
    <p:sldId id="261" r:id="rId6"/>
    <p:sldId id="259" r:id="rId7"/>
    <p:sldId id="260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8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A76244-CF29-4D2F-8B5F-585F257960A7}" type="datetimeFigureOut">
              <a:rPr lang="en-US" smtClean="0"/>
              <a:pPr/>
              <a:t>7/6/2021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B0AC26-DB83-467B-81E1-3BB1B785711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EB0AC26-DB83-467B-81E1-3BB1B7857114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26C640E-E766-4F8D-A1AF-93FD320E3CD1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E3F95-94EF-4323-9E33-608E657EDE4B}" type="datetime1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7F013-EA55-4937-8C55-F8F88FF6A0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6816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A2673F-77A8-4F1F-80B3-33A604E47B65}" type="datetime1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7F013-EA55-4937-8C55-F8F88FF6A0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473841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7AD27D-4537-4803-BB00-FA0DA310002C}" type="datetime1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7F013-EA55-4937-8C55-F8F88FF6A0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928307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DA3A20-A0D3-4371-891A-CBE4AE69985D}" type="datetime1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7F013-EA55-4937-8C55-F8F88FF6A0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09184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DD3656-9F4A-41AD-A1B0-8AFCC88AA26A}" type="datetime1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7F013-EA55-4937-8C55-F8F88FF6A0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921562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2778C-79E6-4038-B524-B6B108FDEB3B}" type="datetime1">
              <a:rPr lang="en-US" smtClean="0"/>
              <a:t>7/6/2021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7F013-EA55-4937-8C55-F8F88FF6A0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4824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4E803-E05E-4619-BCF0-191D2EF25E66}" type="datetime1">
              <a:rPr lang="en-US" smtClean="0"/>
              <a:t>7/6/2021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7F013-EA55-4937-8C55-F8F88FF6A0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30574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B4ABCF-BF29-41B4-A30E-B080E66072A7}" type="datetime1">
              <a:rPr lang="en-US" smtClean="0"/>
              <a:t>7/6/2021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7F013-EA55-4937-8C55-F8F88FF6A0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589465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F50FAC-1E8E-4BF7-AAE7-67CD35099F49}" type="datetime1">
              <a:rPr lang="en-US" smtClean="0"/>
              <a:t>7/6/2021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7F013-EA55-4937-8C55-F8F88FF6A0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451046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4674D-D093-40B3-BF92-13597CD600F9}" type="datetime1">
              <a:rPr lang="en-US" smtClean="0"/>
              <a:t>7/6/2021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7F013-EA55-4937-8C55-F8F88FF6A0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149872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1B9F8-E118-404C-BD98-32665DBF2062}" type="datetime1">
              <a:rPr lang="en-US" smtClean="0"/>
              <a:t>7/6/2021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7F013-EA55-4937-8C55-F8F88FF6A0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689369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34CFB-5660-42F9-A855-B39CA5EC36B3}" type="datetime1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7F013-EA55-4937-8C55-F8F88FF6A06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058860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instagram.com/jpwebdevelopers/" TargetMode="External"/><Relationship Id="rId4" Type="http://schemas.openxmlformats.org/officeDocument/2006/relationships/hyperlink" Target="https://www.jpwebdevelopers.in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500034" y="3143248"/>
            <a:ext cx="8429684" cy="1643074"/>
          </a:xfr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pPr algn="ctr"/>
            <a:r>
              <a:rPr lang="en-US" sz="6000" dirty="0" smtClean="0">
                <a:latin typeface="Times New Roman" pitchFamily="18" charset="0"/>
                <a:cs typeface="Times New Roman" pitchFamily="18" charset="0"/>
              </a:rPr>
              <a:t>Logic Gates</a:t>
            </a:r>
            <a:endParaRPr lang="en-US" sz="6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143108" y="1571612"/>
            <a:ext cx="4660379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en-U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Presentation </a:t>
            </a:r>
            <a:br>
              <a:rPr lang="en-U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r>
              <a:rPr lang="en-US" sz="5400" b="1" cap="all" spc="0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>  on</a:t>
            </a:r>
            <a:endParaRPr lang="en-US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</p:spTree>
  </p:cSld>
  <p:clrMapOvr>
    <a:masterClrMapping/>
  </p:clrMapOvr>
  <p:transition spd="slow" advClick="0" advTm="5000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 GATE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gate is also known as inverter.</a:t>
            </a:r>
          </a:p>
          <a:p>
            <a:r>
              <a:rPr lang="en-US" dirty="0" smtClean="0"/>
              <a:t>The output of NOT gate is high, when input is low.</a:t>
            </a:r>
          </a:p>
          <a:p>
            <a:r>
              <a:rPr lang="en-US" dirty="0" smtClean="0"/>
              <a:t>Algebraic function of NOT gate.</a:t>
            </a:r>
          </a:p>
          <a:p>
            <a:r>
              <a:rPr lang="en-US" dirty="0" smtClean="0"/>
              <a:t>X=A’</a:t>
            </a:r>
          </a:p>
          <a:p>
            <a:r>
              <a:rPr lang="en-US" dirty="0" smtClean="0"/>
              <a:t>X=NOTA</a:t>
            </a:r>
          </a:p>
          <a:p>
            <a:r>
              <a:rPr lang="en-US" dirty="0" smtClean="0"/>
              <a:t>TRUTH TABLE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1524000" y="5410200"/>
          <a:ext cx="6096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762000"/>
            <a:ext cx="8229600" cy="1143000"/>
          </a:xfrm>
        </p:spPr>
        <p:txBody>
          <a:bodyPr>
            <a:noAutofit/>
          </a:bodyPr>
          <a:lstStyle/>
          <a:p>
            <a:r>
              <a:rPr lang="en-US" sz="6600" dirty="0" smtClean="0"/>
              <a:t>LOGIC DIAGRAM OF </a:t>
            </a:r>
            <a:br>
              <a:rPr lang="en-US" sz="6600" dirty="0" smtClean="0"/>
            </a:br>
            <a:r>
              <a:rPr lang="en-US" sz="6600" dirty="0" smtClean="0"/>
              <a:t>NOT GATE</a:t>
            </a:r>
            <a:endParaRPr lang="en-US" sz="6600" dirty="0"/>
          </a:p>
        </p:txBody>
      </p:sp>
      <p:pic>
        <p:nvPicPr>
          <p:cNvPr id="4" name="Content Placeholder 3" descr="WhatsApp Image 2021-07-04 at 7.16.41 PM (3)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8650" y="3360099"/>
            <a:ext cx="7886700" cy="1282390"/>
          </a:xfr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0"/>
            <a:ext cx="8458200" cy="2387600"/>
          </a:xfrm>
        </p:spPr>
        <p:txBody>
          <a:bodyPr>
            <a:noAutofit/>
          </a:bodyPr>
          <a:lstStyle/>
          <a:p>
            <a:r>
              <a:rPr lang="en-US" sz="9600" dirty="0" smtClean="0"/>
              <a:t>NAND GATE</a:t>
            </a: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2590800"/>
            <a:ext cx="6858000" cy="2895600"/>
          </a:xfrm>
        </p:spPr>
        <p:txBody>
          <a:bodyPr>
            <a:noAutofit/>
          </a:bodyPr>
          <a:lstStyle/>
          <a:p>
            <a:pPr algn="l">
              <a:buFont typeface="Arial" pitchFamily="34" charset="0"/>
              <a:buChar char="•"/>
            </a:pPr>
            <a:r>
              <a:rPr lang="en-US" sz="2400" b="1" dirty="0" smtClean="0"/>
              <a:t>It is a combination of AND or NOT gate.</a:t>
            </a:r>
          </a:p>
          <a:p>
            <a:pPr algn="l">
              <a:buFont typeface="Arial" pitchFamily="34" charset="0"/>
              <a:buChar char="•"/>
            </a:pPr>
            <a:r>
              <a:rPr lang="en-US" sz="2400" b="1" dirty="0" smtClean="0"/>
              <a:t>it has n input (n&gt;=2) and one output.</a:t>
            </a:r>
          </a:p>
          <a:p>
            <a:pPr algn="l">
              <a:buFont typeface="Arial" pitchFamily="34" charset="0"/>
              <a:buChar char="•"/>
            </a:pPr>
            <a:r>
              <a:rPr lang="en-US" sz="2400" b="1" dirty="0" smtClean="0"/>
              <a:t>Algebraic function of NAND </a:t>
            </a:r>
            <a:r>
              <a:rPr lang="en-US" sz="2400" b="1" dirty="0" smtClean="0"/>
              <a:t>GATE</a:t>
            </a:r>
            <a:endParaRPr lang="en-US" sz="2400" b="1" dirty="0" smtClean="0"/>
          </a:p>
          <a:p>
            <a:r>
              <a:rPr lang="en-US" sz="2400" b="1" dirty="0" smtClean="0"/>
              <a:t>            X=(AB)’</a:t>
            </a:r>
            <a:endParaRPr lang="en-US" sz="2400" b="1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229600" cy="1143000"/>
          </a:xfrm>
        </p:spPr>
        <p:txBody>
          <a:bodyPr>
            <a:noAutofit/>
          </a:bodyPr>
          <a:lstStyle/>
          <a:p>
            <a:r>
              <a:rPr lang="en-US" sz="4800" dirty="0" smtClean="0"/>
              <a:t>TRUTH TABLE FOR</a:t>
            </a:r>
            <a:br>
              <a:rPr lang="en-US" sz="4800" dirty="0" smtClean="0"/>
            </a:br>
            <a:r>
              <a:rPr lang="en-US" sz="4800" dirty="0" smtClean="0"/>
              <a:t> NAND GATE</a:t>
            </a:r>
            <a:endParaRPr lang="en-US" sz="4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3400" y="3048000"/>
          <a:ext cx="8229600" cy="236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0"/>
                <a:gridCol w="2057400"/>
                <a:gridCol w="2057400"/>
                <a:gridCol w="2057400"/>
              </a:tblGrid>
              <a:tr h="4724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</a:p>
                  </a:txBody>
                  <a:tcPr/>
                </a:tc>
              </a:tr>
              <a:tr h="4724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4724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4724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4724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81000"/>
            <a:ext cx="8686800" cy="2057400"/>
          </a:xfrm>
        </p:spPr>
        <p:txBody>
          <a:bodyPr>
            <a:noAutofit/>
          </a:bodyPr>
          <a:lstStyle/>
          <a:p>
            <a:r>
              <a:rPr lang="en-US" sz="5400" dirty="0" smtClean="0"/>
              <a:t>LOGIC DIAGRAM </a:t>
            </a:r>
            <a:r>
              <a:rPr lang="en-US" sz="5400" dirty="0" smtClean="0"/>
              <a:t>FOR</a:t>
            </a:r>
            <a:r>
              <a:rPr lang="en-US" sz="5400" dirty="0" smtClean="0"/>
              <a:t/>
            </a:r>
            <a:br>
              <a:rPr lang="en-US" sz="5400" dirty="0" smtClean="0"/>
            </a:br>
            <a:r>
              <a:rPr lang="en-US" sz="5400" dirty="0" smtClean="0"/>
              <a:t>NAND GATE</a:t>
            </a:r>
            <a:endParaRPr lang="en-US" sz="5400" dirty="0"/>
          </a:p>
        </p:txBody>
      </p:sp>
      <p:pic>
        <p:nvPicPr>
          <p:cNvPr id="4" name="Content Placeholder 3" descr="WhatsApp Image 2021-07-04 at 7.16.41 PM (1)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81200" y="3657600"/>
            <a:ext cx="4419600" cy="1886671"/>
          </a:xfr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NOR GATE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combination of OR and NOT gate. </a:t>
            </a:r>
          </a:p>
          <a:p>
            <a:r>
              <a:rPr lang="en-US" dirty="0" smtClean="0"/>
              <a:t>It has n input(n&gt;=2)and one output (output is high when both input and output are low.</a:t>
            </a:r>
          </a:p>
          <a:p>
            <a:r>
              <a:rPr lang="en-US" dirty="0" smtClean="0"/>
              <a:t>Algebraic function NOR gate.</a:t>
            </a:r>
          </a:p>
          <a:p>
            <a:r>
              <a:rPr lang="en-US" dirty="0" smtClean="0"/>
              <a:t>X=A NOR B </a:t>
            </a:r>
          </a:p>
          <a:p>
            <a:r>
              <a:rPr lang="en-US" dirty="0" smtClean="0"/>
              <a:t>(A+B)’  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TRUTH TABLE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628650" y="1825625"/>
          <a:ext cx="7886700" cy="18542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1971675"/>
                <a:gridCol w="1971675"/>
                <a:gridCol w="1971675"/>
                <a:gridCol w="1971675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 marL="87630" marR="8763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 marL="87630" marR="8763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A+B</a:t>
                      </a:r>
                      <a:endParaRPr lang="en-US" dirty="0"/>
                    </a:p>
                  </a:txBody>
                  <a:tcPr marL="87630" marR="8763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 marL="87630" marR="8763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87630" marR="8763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87630" marR="8763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87630" marR="8763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87630" marR="8763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87630" marR="8763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87630" marR="8763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87630" marR="8763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87630" marR="8763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87630" marR="8763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87630" marR="8763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87630" marR="8763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87630" marR="8763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87630" marR="8763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87630" marR="8763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marL="87630" marR="8763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 marL="87630" marR="87630"/>
                </a:tc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676400"/>
          </a:xfrm>
        </p:spPr>
        <p:txBody>
          <a:bodyPr>
            <a:noAutofit/>
          </a:bodyPr>
          <a:lstStyle/>
          <a:p>
            <a:r>
              <a:rPr lang="en-US" sz="5400" dirty="0" smtClean="0"/>
              <a:t>LOGIC DIAGRAM </a:t>
            </a:r>
            <a:br>
              <a:rPr lang="en-US" sz="5400" dirty="0" smtClean="0"/>
            </a:br>
            <a:r>
              <a:rPr lang="en-US" sz="5400" dirty="0" smtClean="0"/>
              <a:t>FOR </a:t>
            </a:r>
            <a:br>
              <a:rPr lang="en-US" sz="5400" dirty="0" smtClean="0"/>
            </a:br>
            <a:r>
              <a:rPr lang="en-US" sz="5400" dirty="0" smtClean="0"/>
              <a:t>NOR GATE</a:t>
            </a:r>
            <a:endParaRPr lang="en-US" sz="5400" dirty="0"/>
          </a:p>
        </p:txBody>
      </p:sp>
      <p:pic>
        <p:nvPicPr>
          <p:cNvPr id="4" name="Content Placeholder 3" descr="WhatsApp Image 2021-07-04 at 7.16.41 PM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24000" y="3657600"/>
            <a:ext cx="5715000" cy="1752600"/>
          </a:xfr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smtClean="0"/>
              <a:t>XOR GATE</a:t>
            </a:r>
            <a:endParaRPr lang="en-US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 smtClean="0"/>
              <a:t>XOR or EX-OR gate is a special type of gate. </a:t>
            </a:r>
          </a:p>
          <a:p>
            <a:pPr>
              <a:buNone/>
            </a:pPr>
            <a:r>
              <a:rPr lang="en-US" dirty="0" smtClean="0"/>
              <a:t>The exclusive-or gate is </a:t>
            </a:r>
            <a:r>
              <a:rPr lang="en-US" dirty="0" err="1" smtClean="0"/>
              <a:t>abbereviated</a:t>
            </a:r>
            <a:r>
              <a:rPr lang="en-US" dirty="0" smtClean="0"/>
              <a:t> as </a:t>
            </a:r>
            <a:r>
              <a:rPr lang="en-US" b="1" dirty="0" smtClean="0"/>
              <a:t>ex-or </a:t>
            </a:r>
            <a:r>
              <a:rPr lang="en-US" dirty="0" smtClean="0"/>
              <a:t>gate</a:t>
            </a:r>
          </a:p>
          <a:p>
            <a:pPr>
              <a:buNone/>
            </a:pPr>
            <a:r>
              <a:rPr lang="en-US" dirty="0" smtClean="0"/>
              <a:t>X-OR gate. </a:t>
            </a:r>
          </a:p>
          <a:p>
            <a:pPr>
              <a:buNone/>
            </a:pPr>
            <a:r>
              <a:rPr lang="en-US" dirty="0" smtClean="0"/>
              <a:t>It has n input (n&gt;=2) and one output.</a:t>
            </a:r>
          </a:p>
          <a:p>
            <a:pPr>
              <a:buNone/>
            </a:pPr>
            <a:r>
              <a:rPr lang="en-US" dirty="0" smtClean="0"/>
              <a:t>The output is high when input are not same (one of them is 0 and other one is 1).</a:t>
            </a:r>
          </a:p>
          <a:p>
            <a:pPr>
              <a:buNone/>
            </a:pPr>
            <a:r>
              <a:rPr lang="en-US" dirty="0" smtClean="0"/>
              <a:t>Algebraic Function  of XOR gate</a:t>
            </a:r>
          </a:p>
          <a:p>
            <a:pPr>
              <a:buNone/>
            </a:pPr>
            <a:r>
              <a:rPr lang="en-US" dirty="0" smtClean="0"/>
              <a:t>X=A XOR B</a:t>
            </a:r>
          </a:p>
          <a:p>
            <a:pPr>
              <a:buNone/>
            </a:pPr>
            <a:r>
              <a:rPr lang="en-US" dirty="0" smtClean="0"/>
              <a:t>X=A’B’+AB’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676400"/>
            <a:ext cx="8229600" cy="1143000"/>
          </a:xfrm>
        </p:spPr>
        <p:txBody>
          <a:bodyPr>
            <a:noAutofit/>
          </a:bodyPr>
          <a:lstStyle/>
          <a:p>
            <a:r>
              <a:rPr lang="en-US" sz="4800" dirty="0" smtClean="0"/>
              <a:t>TRUTH TABLE FOR  </a:t>
            </a:r>
            <a:br>
              <a:rPr lang="en-US" sz="4800" dirty="0" smtClean="0"/>
            </a:br>
            <a:r>
              <a:rPr lang="en-US" sz="4800" dirty="0" smtClean="0"/>
              <a:t>XOR GATE</a:t>
            </a:r>
            <a:endParaRPr lang="en-US" sz="4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533400" y="3352800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9600" dirty="0" smtClean="0"/>
              <a:t>  LOGIC  GATE              </a:t>
            </a:r>
            <a:br>
              <a:rPr lang="en-US" sz="9600" dirty="0" smtClean="0"/>
            </a:br>
            <a:r>
              <a:rPr lang="en-US" sz="9600" dirty="0" smtClean="0"/>
              <a:t>         </a:t>
            </a:r>
            <a:endParaRPr lang="en-US" sz="9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200" y="2743200"/>
            <a:ext cx="6858000" cy="1655762"/>
          </a:xfrm>
        </p:spPr>
        <p:txBody>
          <a:bodyPr>
            <a:normAutofit fontScale="25000" lnSpcReduction="20000"/>
          </a:bodyPr>
          <a:lstStyle/>
          <a:p>
            <a:pPr algn="l">
              <a:buFont typeface="Arial" pitchFamily="34" charset="0"/>
              <a:buChar char="•"/>
            </a:pPr>
            <a:r>
              <a:rPr lang="en-US" sz="11200" dirty="0" smtClean="0"/>
              <a:t>Logic Gates is an electronic circuit  the operates on one or more signals  to produce standard output signals .</a:t>
            </a:r>
          </a:p>
          <a:p>
            <a:pPr algn="l">
              <a:buFont typeface="Arial" pitchFamily="34" charset="0"/>
              <a:buChar char="•"/>
            </a:pPr>
            <a:r>
              <a:rPr lang="en-US" sz="11200" dirty="0" smtClean="0"/>
              <a:t>Logic gate are indicated by the </a:t>
            </a:r>
          </a:p>
          <a:p>
            <a:pPr algn="l">
              <a:buFont typeface="Wingdings" pitchFamily="2" charset="2"/>
              <a:buChar char="Ø"/>
            </a:pPr>
            <a:r>
              <a:rPr lang="en-US" sz="11200" dirty="0" smtClean="0"/>
              <a:t>-</a:t>
            </a:r>
            <a:r>
              <a:rPr lang="en-US" sz="11200" b="1" dirty="0" smtClean="0"/>
              <a:t>Symbol</a:t>
            </a:r>
          </a:p>
          <a:p>
            <a:pPr algn="l">
              <a:buFont typeface="Wingdings" pitchFamily="2" charset="2"/>
              <a:buChar char="Ø"/>
            </a:pPr>
            <a:r>
              <a:rPr lang="en-US" sz="11200" b="1" dirty="0" smtClean="0"/>
              <a:t>-Truth Table                              </a:t>
            </a:r>
          </a:p>
          <a:p>
            <a:pPr algn="l">
              <a:buFont typeface="Wingdings" pitchFamily="2" charset="2"/>
              <a:buChar char="Ø"/>
            </a:pPr>
            <a:r>
              <a:rPr lang="en-US" sz="11200" b="1" dirty="0" smtClean="0"/>
              <a:t>-Boolean Algebra</a:t>
            </a:r>
          </a:p>
          <a:p>
            <a:pPr algn="l">
              <a:buFont typeface="Arial" pitchFamily="34" charset="0"/>
              <a:buChar char="•"/>
            </a:pPr>
            <a:r>
              <a:rPr lang="en-US" dirty="0" smtClean="0"/>
              <a:t>     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229600" cy="1143000"/>
          </a:xfrm>
        </p:spPr>
        <p:txBody>
          <a:bodyPr>
            <a:noAutofit/>
          </a:bodyPr>
          <a:lstStyle/>
          <a:p>
            <a:r>
              <a:rPr lang="en-US" sz="5400" dirty="0" smtClean="0"/>
              <a:t>LOGIC DIAGRAM</a:t>
            </a:r>
            <a:br>
              <a:rPr lang="en-US" sz="5400" dirty="0" smtClean="0"/>
            </a:br>
            <a:r>
              <a:rPr lang="en-US" sz="5400" dirty="0" smtClean="0"/>
              <a:t> OF </a:t>
            </a:r>
            <a:r>
              <a:rPr lang="en-US" sz="5400" dirty="0" smtClean="0"/>
              <a:t>XOR  </a:t>
            </a:r>
            <a:r>
              <a:rPr lang="en-US" sz="5400" dirty="0" smtClean="0"/>
              <a:t>GATE </a:t>
            </a:r>
            <a:endParaRPr lang="en-US" sz="5400" dirty="0"/>
          </a:p>
        </p:txBody>
      </p:sp>
      <p:pic>
        <p:nvPicPr>
          <p:cNvPr id="4" name="Content Placeholder 3" descr="WhatsApp Image 2021-07-04 at 7.16.41 PM (2)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81000" y="2209800"/>
            <a:ext cx="7886700" cy="2985153"/>
          </a:xfr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</p:spPr>
        <p:style>
          <a:lnRef idx="0">
            <a:scrgbClr r="0" g="0" b="0"/>
          </a:lnRef>
          <a:fillRef idx="1003">
            <a:schemeClr val="dk2"/>
          </a:fillRef>
          <a:effectRef idx="0">
            <a:scrgbClr r="0" g="0" b="0"/>
          </a:effectRef>
          <a:fontRef idx="major"/>
        </p:style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dirty="0" smtClean="0"/>
              <a:t>EX-NOR GATE</a:t>
            </a:r>
            <a:endParaRPr lang="en-US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 is logical complement of XOR gate.</a:t>
            </a:r>
          </a:p>
          <a:p>
            <a:r>
              <a:rPr lang="en-US" dirty="0" smtClean="0"/>
              <a:t>It has n input(n&gt;=2) and one output.</a:t>
            </a:r>
          </a:p>
          <a:p>
            <a:r>
              <a:rPr lang="en-US" dirty="0" smtClean="0"/>
              <a:t>The output is high(1) when both inputs 0 or both 1.</a:t>
            </a:r>
          </a:p>
          <a:p>
            <a:r>
              <a:rPr lang="en-US" dirty="0" smtClean="0"/>
              <a:t>Algebraic Function of exclusive NOR</a:t>
            </a:r>
          </a:p>
          <a:p>
            <a:r>
              <a:rPr lang="en-US" dirty="0" smtClean="0"/>
              <a:t>X=A EX-NOR B</a:t>
            </a:r>
          </a:p>
          <a:p>
            <a:r>
              <a:rPr lang="en-US" dirty="0" smtClean="0"/>
              <a:t>=A’B’+AB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143000"/>
          </a:xfrm>
        </p:spPr>
        <p:txBody>
          <a:bodyPr>
            <a:noAutofit/>
          </a:bodyPr>
          <a:lstStyle/>
          <a:p>
            <a:r>
              <a:rPr lang="en-US" sz="5400" dirty="0" smtClean="0"/>
              <a:t>LOGIC </a:t>
            </a:r>
            <a:r>
              <a:rPr lang="en-US" sz="5400" dirty="0" smtClean="0"/>
              <a:t>DIAGRAM </a:t>
            </a:r>
            <a:r>
              <a:rPr lang="en-US" sz="5400" dirty="0" smtClean="0"/>
              <a:t>FOR </a:t>
            </a:r>
            <a:br>
              <a:rPr lang="en-US" sz="5400" dirty="0" smtClean="0"/>
            </a:br>
            <a:r>
              <a:rPr lang="en-US" sz="5400" dirty="0" smtClean="0"/>
              <a:t>EX-NOR</a:t>
            </a:r>
            <a:endParaRPr lang="en-US" sz="5400" dirty="0"/>
          </a:p>
        </p:txBody>
      </p:sp>
      <p:pic>
        <p:nvPicPr>
          <p:cNvPr id="4" name="Content Placeholder 3" descr="WhatsApp Image 2021-07-04 at 7.37.14 PM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85800" y="2743200"/>
            <a:ext cx="7886700" cy="325288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3286116" y="5857892"/>
            <a:ext cx="3086100" cy="365125"/>
          </a:xfrm>
        </p:spPr>
        <p:txBody>
          <a:bodyPr/>
          <a:lstStyle/>
          <a:p>
            <a:pPr algn="ctr"/>
            <a:r>
              <a:rPr lang="en-US" sz="1600" dirty="0" smtClean="0"/>
              <a:t>powered by </a:t>
            </a:r>
            <a:r>
              <a:rPr lang="en-US" sz="1600" dirty="0" err="1" smtClean="0"/>
              <a:t>jpwebdevelopers</a:t>
            </a:r>
            <a:endParaRPr lang="en-US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990600" y="1524000"/>
            <a:ext cx="5105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dirty="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Aharoni" pitchFamily="2" charset="-79"/>
                <a:cs typeface="Aharoni" pitchFamily="2" charset="-79"/>
              </a:rPr>
              <a:t>Thank  </a:t>
            </a:r>
            <a:r>
              <a:rPr lang="en-US" sz="5400" dirty="0" smtClean="0"/>
              <a:t>                      </a:t>
            </a:r>
            <a:endParaRPr lang="en-US" sz="5400" dirty="0"/>
          </a:p>
        </p:txBody>
      </p:sp>
      <p:sp>
        <p:nvSpPr>
          <p:cNvPr id="4" name="TextBox 3"/>
          <p:cNvSpPr txBox="1"/>
          <p:nvPr/>
        </p:nvSpPr>
        <p:spPr>
          <a:xfrm>
            <a:off x="3048000" y="2133600"/>
            <a:ext cx="130035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chemeClr val="accent5">
                    <a:lumMod val="40000"/>
                    <a:lumOff val="60000"/>
                  </a:schemeClr>
                </a:solidFill>
                <a:latin typeface="Aharoni" pitchFamily="2" charset="-79"/>
                <a:cs typeface="Aharoni" pitchFamily="2" charset="-79"/>
              </a:rPr>
              <a:t>you</a:t>
            </a:r>
            <a:endParaRPr lang="en-US" sz="5400" dirty="0">
              <a:solidFill>
                <a:schemeClr val="accent5">
                  <a:lumMod val="40000"/>
                  <a:lumOff val="60000"/>
                </a:schemeClr>
              </a:solidFill>
              <a:latin typeface="Aharoni" pitchFamily="2" charset="-79"/>
              <a:cs typeface="Aharoni" pitchFamily="2" charset="-79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00200" y="838200"/>
            <a:ext cx="6858000" cy="43850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buNone/>
            </a:pP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Download </a:t>
            </a:r>
            <a:r>
              <a:rPr lang="en-US" sz="2000" dirty="0" err="1" smtClean="0">
                <a:latin typeface="Times New Roman" pitchFamily="18" charset="0"/>
                <a:cs typeface="Times New Roman" pitchFamily="18" charset="0"/>
              </a:rPr>
              <a:t>ppt’s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and handwritten notes</a:t>
            </a:r>
          </a:p>
          <a:p>
            <a:pPr algn="ctr">
              <a:buNone/>
            </a:pPr>
            <a:r>
              <a:rPr lang="en-US" u="sng" dirty="0" smtClean="0">
                <a:latin typeface="Times New Roman" pitchFamily="18" charset="0"/>
                <a:cs typeface="Times New Roman" pitchFamily="18" charset="0"/>
                <a:hlinkClick r:id="rId4"/>
              </a:rPr>
              <a:t>JP Web 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  <a:hlinkClick r:id="rId4"/>
              </a:rPr>
              <a:t>devolpers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                  Follow on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instagram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:-</a:t>
            </a:r>
            <a:r>
              <a:rPr lang="en-US" u="sng" dirty="0" smtClean="0">
                <a:latin typeface="Times New Roman" pitchFamily="18" charset="0"/>
                <a:cs typeface="Times New Roman" pitchFamily="18" charset="0"/>
                <a:hlinkClick r:id="rId5"/>
              </a:rPr>
              <a:t>@</a:t>
            </a:r>
            <a:r>
              <a:rPr lang="en-US" u="sng" dirty="0" err="1" smtClean="0">
                <a:latin typeface="Times New Roman" pitchFamily="18" charset="0"/>
                <a:cs typeface="Times New Roman" pitchFamily="18" charset="0"/>
                <a:hlinkClick r:id="rId5"/>
              </a:rPr>
              <a:t>jpwebdevelopers</a:t>
            </a:r>
            <a:endParaRPr lang="en-US" dirty="0"/>
          </a:p>
        </p:txBody>
      </p:sp>
    </p:spTree>
  </p:cSld>
  <p:clrMapOvr>
    <a:masterClrMapping/>
  </p:clrMapOvr>
  <p:transition>
    <p:sndAc>
      <p:stSnd>
        <p:snd r:embed="rId3" name="click.wav" builtIn="1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0"/>
            <a:ext cx="8229600" cy="1828800"/>
          </a:xfrm>
        </p:spPr>
        <p:txBody>
          <a:bodyPr>
            <a:normAutofit/>
          </a:bodyPr>
          <a:lstStyle/>
          <a:p>
            <a:r>
              <a:rPr lang="en-US" sz="6000" dirty="0" smtClean="0"/>
              <a:t>Types of logic gates</a:t>
            </a:r>
            <a:endParaRPr lang="en-US" sz="6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  <p:pic>
        <p:nvPicPr>
          <p:cNvPr id="6" name="Picture 5" descr="download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0600" y="2057400"/>
            <a:ext cx="7696199" cy="399853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8000" dirty="0" smtClean="0"/>
              <a:t>AND GATE</a:t>
            </a:r>
            <a:endParaRPr lang="en-US" sz="8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Circuit which performs an AND operation.</a:t>
            </a:r>
          </a:p>
          <a:p>
            <a:r>
              <a:rPr lang="en-US" dirty="0" smtClean="0"/>
              <a:t>It has n input (two or  more then 2)and one output.</a:t>
            </a:r>
          </a:p>
          <a:p>
            <a:r>
              <a:rPr lang="en-US" dirty="0" smtClean="0"/>
              <a:t>Output the output of AND gate is high(1) when all the input are high(1).</a:t>
            </a:r>
          </a:p>
          <a:p>
            <a:r>
              <a:rPr lang="en-US" dirty="0" smtClean="0"/>
              <a:t>Algebraic function of AND gate.</a:t>
            </a:r>
          </a:p>
          <a:p>
            <a:r>
              <a:rPr lang="en-US" dirty="0" smtClean="0"/>
              <a:t>X=A.B</a:t>
            </a:r>
          </a:p>
          <a:p>
            <a:r>
              <a:rPr lang="en-US" dirty="0" smtClean="0"/>
              <a:t>AB</a:t>
            </a:r>
          </a:p>
          <a:p>
            <a:r>
              <a:rPr lang="en-US" dirty="0" smtClean="0"/>
              <a:t>A AND B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676400"/>
            <a:ext cx="8229600" cy="1143000"/>
          </a:xfrm>
        </p:spPr>
        <p:txBody>
          <a:bodyPr>
            <a:noAutofit/>
          </a:bodyPr>
          <a:lstStyle/>
          <a:p>
            <a:r>
              <a:rPr lang="en-US" sz="6000" dirty="0" smtClean="0"/>
              <a:t>TRUTH TABLE </a:t>
            </a:r>
            <a:br>
              <a:rPr lang="en-US" sz="6000" dirty="0" smtClean="0"/>
            </a:br>
            <a:r>
              <a:rPr lang="en-US" sz="6000" dirty="0" smtClean="0"/>
              <a:t>FOR</a:t>
            </a:r>
            <a:br>
              <a:rPr lang="en-US" sz="6000" dirty="0" smtClean="0"/>
            </a:br>
            <a:r>
              <a:rPr lang="en-US" sz="6000" dirty="0" smtClean="0"/>
              <a:t> AND GATE</a:t>
            </a:r>
            <a:endParaRPr lang="en-US" sz="60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3733800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X(A.B)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Autofit/>
          </a:bodyPr>
          <a:lstStyle/>
          <a:p>
            <a:r>
              <a:rPr lang="en-US" sz="4800" dirty="0" smtClean="0"/>
              <a:t>LOGIC DIAGRAM FOR</a:t>
            </a:r>
            <a:br>
              <a:rPr lang="en-US" sz="4800" dirty="0" smtClean="0"/>
            </a:br>
            <a:r>
              <a:rPr lang="en-US" sz="4800" dirty="0" smtClean="0"/>
              <a:t> AND GATE</a:t>
            </a:r>
            <a:endParaRPr lang="en-US" sz="4800" dirty="0"/>
          </a:p>
        </p:txBody>
      </p:sp>
      <p:pic>
        <p:nvPicPr>
          <p:cNvPr id="4" name="Content Placeholder 3" descr="WhatsApp Image 2021-07-04 at 7.16.41 PM (5)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8650" y="2326512"/>
            <a:ext cx="7886700" cy="334956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reflection blurRad="12700" stA="38000" endPos="28000" dist="5000" dir="5400000" sy="-100000" algn="bl" rotWithShape="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7200" dirty="0" smtClean="0"/>
              <a:t>OR GATE</a:t>
            </a:r>
            <a:endParaRPr lang="en-US" sz="7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Circuit which perform OR operation.</a:t>
            </a:r>
          </a:p>
          <a:p>
            <a:r>
              <a:rPr lang="en-US" dirty="0" smtClean="0"/>
              <a:t>It has n input (n&gt;=2) and one output.</a:t>
            </a:r>
          </a:p>
          <a:p>
            <a:r>
              <a:rPr lang="en-US" sz="5400" b="1" dirty="0" smtClean="0"/>
              <a:t>Output  </a:t>
            </a:r>
            <a:r>
              <a:rPr lang="en-US" i="1" dirty="0" smtClean="0"/>
              <a:t>the output of OR gate is high (1) when if one or more inputs are high.</a:t>
            </a:r>
          </a:p>
          <a:p>
            <a:r>
              <a:rPr lang="en-US" i="1" dirty="0" smtClean="0"/>
              <a:t>Algebraic function of OR gate</a:t>
            </a:r>
          </a:p>
          <a:p>
            <a:r>
              <a:rPr lang="en-US" i="1" dirty="0" smtClean="0"/>
              <a:t>X=A OR B</a:t>
            </a:r>
          </a:p>
          <a:p>
            <a:r>
              <a:rPr lang="en-US" i="1" dirty="0" smtClean="0"/>
              <a:t>=A+B</a:t>
            </a:r>
          </a:p>
          <a:p>
            <a:pPr>
              <a:buNone/>
            </a:pPr>
            <a:endParaRPr lang="en-US" i="1" dirty="0" smtClean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828800"/>
            <a:ext cx="8229600" cy="1143000"/>
          </a:xfrm>
        </p:spPr>
        <p:txBody>
          <a:bodyPr>
            <a:noAutofit/>
          </a:bodyPr>
          <a:lstStyle/>
          <a:p>
            <a:r>
              <a:rPr lang="en-US" sz="6000" dirty="0" smtClean="0"/>
              <a:t>TRUTH TABLE </a:t>
            </a:r>
            <a:br>
              <a:rPr lang="en-US" sz="6000" dirty="0" smtClean="0"/>
            </a:br>
            <a:r>
              <a:rPr lang="en-US" sz="6000" dirty="0" smtClean="0"/>
              <a:t>OF</a:t>
            </a:r>
            <a:br>
              <a:rPr lang="en-US" sz="6000" dirty="0" smtClean="0"/>
            </a:br>
            <a:r>
              <a:rPr lang="en-US" sz="6000" dirty="0" smtClean="0"/>
              <a:t> OR GATE</a:t>
            </a:r>
            <a:endParaRPr lang="en-US" sz="6000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533400" y="4038600"/>
          <a:ext cx="8229600" cy="18542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A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X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0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8229600" cy="1143000"/>
          </a:xfrm>
        </p:spPr>
        <p:txBody>
          <a:bodyPr>
            <a:noAutofit/>
          </a:bodyPr>
          <a:lstStyle/>
          <a:p>
            <a:r>
              <a:rPr lang="en-US" sz="6600" dirty="0" smtClean="0"/>
              <a:t>LOGIC DIAGRAM</a:t>
            </a:r>
            <a:br>
              <a:rPr lang="en-US" sz="6600" dirty="0" smtClean="0"/>
            </a:br>
            <a:r>
              <a:rPr lang="en-US" sz="6600" dirty="0" smtClean="0"/>
              <a:t> </a:t>
            </a:r>
            <a:r>
              <a:rPr lang="en-US" sz="6600" dirty="0" smtClean="0"/>
              <a:t>OF OR</a:t>
            </a:r>
            <a:r>
              <a:rPr lang="en-US" sz="6600" dirty="0" smtClean="0"/>
              <a:t/>
            </a:r>
            <a:br>
              <a:rPr lang="en-US" sz="6600" dirty="0" smtClean="0"/>
            </a:br>
            <a:r>
              <a:rPr lang="en-US" sz="6600" dirty="0" smtClean="0"/>
              <a:t> OR GATE</a:t>
            </a:r>
            <a:endParaRPr lang="en-US" sz="6600" dirty="0"/>
          </a:p>
        </p:txBody>
      </p:sp>
      <p:pic>
        <p:nvPicPr>
          <p:cNvPr id="4" name="Content Placeholder 3" descr="WhatsApp Image 2021-07-04 at 7.16.41 PM (4).jpe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28650" y="2236327"/>
            <a:ext cx="7886700" cy="3529934"/>
          </a:xfrm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powered by jpwebdevelopers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eme1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</Template>
  <TotalTime>101</TotalTime>
  <Words>576</Words>
  <Application>Microsoft Office PowerPoint</Application>
  <PresentationFormat>On-screen Show (4:3)</PresentationFormat>
  <Paragraphs>202</Paragraphs>
  <Slides>23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4" baseType="lpstr">
      <vt:lpstr>Theme1</vt:lpstr>
      <vt:lpstr>Logic Gates</vt:lpstr>
      <vt:lpstr>  LOGIC  GATE                        </vt:lpstr>
      <vt:lpstr>Types of logic gates</vt:lpstr>
      <vt:lpstr>AND GATE</vt:lpstr>
      <vt:lpstr>TRUTH TABLE  FOR  AND GATE</vt:lpstr>
      <vt:lpstr>LOGIC DIAGRAM FOR  AND GATE</vt:lpstr>
      <vt:lpstr>OR GATE</vt:lpstr>
      <vt:lpstr>TRUTH TABLE  OF  OR GATE</vt:lpstr>
      <vt:lpstr>LOGIC DIAGRAM  OF OR  OR GATE</vt:lpstr>
      <vt:lpstr>NOT GATE</vt:lpstr>
      <vt:lpstr>LOGIC DIAGRAM OF  NOT GATE</vt:lpstr>
      <vt:lpstr>NAND GATE</vt:lpstr>
      <vt:lpstr>TRUTH TABLE FOR  NAND GATE</vt:lpstr>
      <vt:lpstr>LOGIC DIAGRAM FOR NAND GATE</vt:lpstr>
      <vt:lpstr>NOR GATE </vt:lpstr>
      <vt:lpstr>TRUTH TABLE</vt:lpstr>
      <vt:lpstr>LOGIC DIAGRAM  FOR  NOR GATE</vt:lpstr>
      <vt:lpstr>XOR GATE</vt:lpstr>
      <vt:lpstr>TRUTH TABLE FOR   XOR GATE</vt:lpstr>
      <vt:lpstr>LOGIC DIAGRAM  OF XOR  GATE </vt:lpstr>
      <vt:lpstr>EX-NOR GATE</vt:lpstr>
      <vt:lpstr>LOGIC DIAGRAM FOR  EX-NOR</vt:lpstr>
      <vt:lpstr>Slide 23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LOGIC  GATE</dc:title>
  <dc:creator>cps</dc:creator>
  <cp:lastModifiedBy>pcw</cp:lastModifiedBy>
  <cp:revision>13</cp:revision>
  <dcterms:created xsi:type="dcterms:W3CDTF">2021-07-04T07:59:53Z</dcterms:created>
  <dcterms:modified xsi:type="dcterms:W3CDTF">2021-07-06T13:24:08Z</dcterms:modified>
</cp:coreProperties>
</file>